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9590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167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401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31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002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184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751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811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937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4227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43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E3FAE-3045-4BEF-998E-3A0377C6CEF5}" type="datetimeFigureOut">
              <a:rPr lang="en-IN" smtClean="0"/>
              <a:t>07-03-2022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AAABC-047D-47F7-8290-08559D3E7D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097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/>
          <p:nvPr/>
        </p:nvSpPr>
        <p:spPr>
          <a:xfrm>
            <a:off x="412270" y="679596"/>
            <a:ext cx="4414991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00"/>
                </a:solidFill>
                <a:cs typeface="Tahoma" pitchFamily="2"/>
              </a:defRPr>
            </a:lvl1pPr>
          </a:lstStyle>
          <a:p>
            <a:r>
              <a:rPr lang="en-IN" sz="2400" dirty="0" smtClean="0">
                <a:solidFill>
                  <a:srgbClr val="C00000"/>
                </a:solidFill>
              </a:rPr>
              <a:t>Category 1.</a:t>
            </a:r>
            <a:r>
              <a:rPr lang="en-IN" sz="2400" dirty="0" smtClean="0">
                <a:solidFill>
                  <a:srgbClr val="C00000"/>
                </a:solidFill>
              </a:rPr>
              <a:t>  </a:t>
            </a:r>
            <a:r>
              <a:rPr lang="en-IN" sz="2400" dirty="0">
                <a:solidFill>
                  <a:srgbClr val="C00000"/>
                </a:solidFill>
              </a:rPr>
              <a:t>(Wrap Around Label)</a:t>
            </a:r>
          </a:p>
        </p:txBody>
      </p:sp>
      <p:graphicFrame>
        <p:nvGraphicFramePr>
          <p:cNvPr id="7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080232"/>
              </p:ext>
            </p:extLst>
          </p:nvPr>
        </p:nvGraphicFramePr>
        <p:xfrm>
          <a:off x="517421" y="2214562"/>
          <a:ext cx="4093093" cy="64960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4093093"/>
              </a:tblGrid>
              <a:tr h="399429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200" b="1" u="none" strike="noStrike" dirty="0" smtClean="0"/>
                        <a:t>Key Unique Process</a:t>
                      </a:r>
                      <a:r>
                        <a:rPr lang="en-IN" sz="2200" b="1" u="none" strike="noStrike" dirty="0"/>
                        <a:t>: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Printing (ESA &amp; Static Eliminator)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529579"/>
              </p:ext>
            </p:extLst>
          </p:nvPr>
        </p:nvGraphicFramePr>
        <p:xfrm>
          <a:off x="525414" y="1309736"/>
          <a:ext cx="6989192" cy="67987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701575"/>
                <a:gridCol w="5287617"/>
              </a:tblGrid>
              <a:tr h="447415"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en-IN" sz="2000" b="1" i="1" u="none" strike="noStrike" kern="120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Wrap Around Label:</a:t>
                      </a:r>
                    </a:p>
                  </a:txBody>
                  <a:tcPr marL="9317" marR="9317" marT="9317" marB="0"/>
                </a:tc>
                <a:tc>
                  <a:txBody>
                    <a:bodyPr/>
                    <a:lstStyle/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200" u="none" strike="noStrike" dirty="0">
                          <a:latin typeface="Calibri"/>
                        </a:rPr>
                        <a:t>Surface Printed 38µ Pearl BOPP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200" u="none" strike="noStrike" dirty="0">
                          <a:latin typeface="Calibri"/>
                        </a:rPr>
                        <a:t>Surface Printed 38µ Transparent BOPP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 anchor="b"/>
                </a:tc>
              </a:tr>
            </a:tbl>
          </a:graphicData>
        </a:graphic>
      </p:graphicFrame>
      <p:pic>
        <p:nvPicPr>
          <p:cNvPr id="9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621" y="1592523"/>
            <a:ext cx="3957851" cy="3660580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127564"/>
              </p:ext>
            </p:extLst>
          </p:nvPr>
        </p:nvGraphicFramePr>
        <p:xfrm>
          <a:off x="542922" y="3229766"/>
          <a:ext cx="4157663" cy="2528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7663"/>
              </a:tblGrid>
              <a:tr h="44376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sng" strike="noStrike" dirty="0">
                          <a:effectLst/>
                        </a:rPr>
                        <a:t>POTENTIAL CUSTOMER NAME</a:t>
                      </a:r>
                      <a:endParaRPr lang="en-IN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686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PEPSICO INDIA PVT. LTD.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686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COCA COLA INDIA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686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RASNA INTERNATIONAL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686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PARLE FOOD &amp; BEVERAGES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686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SANJAY GODAVAT GROUP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5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532718"/>
              </p:ext>
            </p:extLst>
          </p:nvPr>
        </p:nvGraphicFramePr>
        <p:xfrm>
          <a:off x="504982" y="974543"/>
          <a:ext cx="4952843" cy="101515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11472"/>
                <a:gridCol w="4041371"/>
              </a:tblGrid>
              <a:tr h="745075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200" b="1" i="1" u="none" strike="noStrike" baseline="0" dirty="0">
                          <a:latin typeface="Calibri"/>
                        </a:rPr>
                        <a:t>Biscuits &amp; Rusk</a:t>
                      </a:r>
                      <a:r>
                        <a:rPr lang="en-IN" sz="2200" b="1" i="1" u="none" strike="noStrike" dirty="0">
                          <a:latin typeface="Calibri"/>
                        </a:rPr>
                        <a:t>:</a:t>
                      </a:r>
                      <a:endParaRPr lang="en-IN" sz="22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/>
                </a:tc>
                <a:tc>
                  <a:txBody>
                    <a:bodyPr/>
                    <a:lstStyle/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200" u="none" strike="noStrike" dirty="0">
                          <a:latin typeface="Calibri"/>
                        </a:rPr>
                        <a:t>12BOPP + Ex + 18HMBOPP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200" u="none" strike="noStrike" dirty="0">
                          <a:latin typeface="Calibri"/>
                        </a:rPr>
                        <a:t>12BOPP + 18HMBOPP</a:t>
                      </a:r>
                      <a:endParaRPr lang="en-IN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12BOPP + 18HMCPP</a:t>
                      </a:r>
                    </a:p>
                  </a:txBody>
                  <a:tcPr marL="9317" marR="9317" marT="9317" marB="0" anchor="b"/>
                </a:tc>
              </a:tr>
            </a:tbl>
          </a:graphicData>
        </a:graphic>
      </p:graphicFrame>
      <p:graphicFrame>
        <p:nvGraphicFramePr>
          <p:cNvPr id="3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578588"/>
              </p:ext>
            </p:extLst>
          </p:nvPr>
        </p:nvGraphicFramePr>
        <p:xfrm>
          <a:off x="529076" y="2433992"/>
          <a:ext cx="3003271" cy="6191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003271"/>
              </a:tblGrid>
              <a:tr h="495303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u="none" strike="noStrike" dirty="0" smtClean="0"/>
                        <a:t>: 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</a:endParaRPr>
                    </a:p>
                    <a:p>
                      <a:pPr marL="457200" marR="0" lvl="0" indent="-45720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Extrusion Lamination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33542" y="337003"/>
            <a:ext cx="2889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u="sng" dirty="0">
                <a:solidFill>
                  <a:srgbClr val="C00000"/>
                </a:solidFill>
                <a:cs typeface="Tahoma" pitchFamily="2"/>
              </a:rPr>
              <a:t>Category</a:t>
            </a:r>
            <a:r>
              <a:rPr lang="en-IN" sz="2400" b="1" u="sng" dirty="0" smtClean="0">
                <a:solidFill>
                  <a:srgbClr val="C00000"/>
                </a:solidFill>
                <a:cs typeface="Tahoma" pitchFamily="2"/>
              </a:rPr>
              <a:t> </a:t>
            </a:r>
            <a:r>
              <a:rPr lang="en-IN" sz="2400" b="1" u="sng" dirty="0">
                <a:solidFill>
                  <a:srgbClr val="C00000"/>
                </a:solidFill>
                <a:cs typeface="Tahoma" pitchFamily="2"/>
              </a:rPr>
              <a:t>:</a:t>
            </a:r>
            <a:r>
              <a:rPr lang="en-IN" sz="2400" b="1" u="sng" dirty="0" smtClean="0">
                <a:solidFill>
                  <a:srgbClr val="C00000"/>
                </a:solidFill>
                <a:cs typeface="Tahoma" pitchFamily="2"/>
              </a:rPr>
              <a:t> 2  </a:t>
            </a:r>
            <a:r>
              <a:rPr lang="en-IN" sz="2400" b="1" u="sng" dirty="0" smtClean="0">
                <a:solidFill>
                  <a:srgbClr val="C00000"/>
                </a:solidFill>
                <a:cs typeface="Tahoma" pitchFamily="2"/>
              </a:rPr>
              <a:t>(Snacks)</a:t>
            </a:r>
            <a:endParaRPr lang="en-IN" sz="2400" u="sng" dirty="0">
              <a:solidFill>
                <a:srgbClr val="C00000"/>
              </a:solidFill>
            </a:endParaRPr>
          </a:p>
        </p:txBody>
      </p:sp>
      <p:pic>
        <p:nvPicPr>
          <p:cNvPr id="8" name="Picture 10"/>
          <p:cNvPicPr>
            <a:picLocks noChangeAspect="1"/>
          </p:cNvPicPr>
          <p:nvPr/>
        </p:nvPicPr>
        <p:blipFill>
          <a:blip r:embed="rId2"/>
          <a:srcRect l="2968" t="3033" r="633" b="5366"/>
          <a:stretch>
            <a:fillRect/>
          </a:stretch>
        </p:blipFill>
        <p:spPr>
          <a:xfrm>
            <a:off x="6018664" y="489243"/>
            <a:ext cx="2444012" cy="246031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rcRect l="-18" t="27166" r="1071" b="28219"/>
          <a:stretch>
            <a:fillRect/>
          </a:stretch>
        </p:blipFill>
        <p:spPr>
          <a:xfrm>
            <a:off x="8960126" y="1521008"/>
            <a:ext cx="2815147" cy="11615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0765" y="337003"/>
            <a:ext cx="2815147" cy="11574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5"/>
          <a:srcRect l="4016" r="5805" b="3340"/>
          <a:stretch>
            <a:fillRect/>
          </a:stretch>
        </p:blipFill>
        <p:spPr>
          <a:xfrm>
            <a:off x="7733830" y="3241795"/>
            <a:ext cx="3094066" cy="270862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5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833357"/>
              </p:ext>
            </p:extLst>
          </p:nvPr>
        </p:nvGraphicFramePr>
        <p:xfrm>
          <a:off x="533558" y="3684895"/>
          <a:ext cx="5295317" cy="92371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4250"/>
                <a:gridCol w="4081067"/>
              </a:tblGrid>
              <a:tr h="744256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i="1" u="none" strike="noStrike" baseline="0" dirty="0">
                          <a:latin typeface="Calibri"/>
                        </a:rPr>
                        <a:t>Potato chips &amp; </a:t>
                      </a:r>
                      <a:r>
                        <a:rPr lang="en-IN" sz="2000" b="1" i="1" u="none" strike="noStrike" baseline="0" dirty="0" err="1">
                          <a:latin typeface="Calibri"/>
                        </a:rPr>
                        <a:t>Namkeen</a:t>
                      </a:r>
                      <a:r>
                        <a:rPr lang="en-IN" sz="2000" b="1" u="none" strike="noStrike" dirty="0">
                          <a:latin typeface="Calibri"/>
                        </a:rPr>
                        <a:t>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/>
                </a:tc>
                <a:tc>
                  <a:txBody>
                    <a:bodyPr/>
                    <a:lstStyle/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u="none" strike="noStrike" dirty="0">
                          <a:latin typeface="Calibri"/>
                        </a:rPr>
                        <a:t>12CCPET + Ex + 12MPET + 20NPE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>
                          <a:latin typeface="Calibri"/>
                        </a:rPr>
                        <a:t>18BOPP + Ex + 12MPET + 20NPE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 anchor="b"/>
                </a:tc>
              </a:tr>
            </a:tbl>
          </a:graphicData>
        </a:graphic>
      </p:graphicFrame>
      <p:graphicFrame>
        <p:nvGraphicFramePr>
          <p:cNvPr id="17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453700"/>
              </p:ext>
            </p:extLst>
          </p:nvPr>
        </p:nvGraphicFramePr>
        <p:xfrm>
          <a:off x="584948" y="5453216"/>
          <a:ext cx="3181814" cy="6191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181814"/>
              </a:tblGrid>
              <a:tr h="495303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u="none" strike="noStrike" dirty="0" smtClean="0"/>
                        <a:t>: 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</a:endParaRPr>
                    </a:p>
                    <a:p>
                      <a:pPr marL="457200" marR="0" lvl="0" indent="-45720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Extrusion Lamination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99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598" y="368523"/>
            <a:ext cx="234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Code</a:t>
            </a:r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: </a:t>
            </a:r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3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746626"/>
              </p:ext>
            </p:extLst>
          </p:nvPr>
        </p:nvGraphicFramePr>
        <p:xfrm>
          <a:off x="503794" y="1845749"/>
          <a:ext cx="5588893" cy="32160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861719"/>
                <a:gridCol w="3727174"/>
              </a:tblGrid>
              <a:tr h="321607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2000" b="0" i="1" kern="0" dirty="0" smtClean="0">
                          <a:solidFill>
                            <a:srgbClr val="000000"/>
                          </a:solidFill>
                          <a:latin typeface="Cambria" pitchFamily="18"/>
                        </a:rPr>
                        <a:t>2. </a:t>
                      </a:r>
                      <a:r>
                        <a:rPr lang="en-US" sz="2000" b="1" i="1" u="none" strike="noStrike" kern="1200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Soup </a:t>
                      </a:r>
                      <a:r>
                        <a:rPr lang="en-US" sz="2000" b="1" i="1" u="none" strike="noStrike" kern="120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powder</a:t>
                      </a:r>
                      <a:r>
                        <a:rPr lang="en-US" sz="2000" b="0" i="1" kern="0" dirty="0">
                          <a:solidFill>
                            <a:srgbClr val="000000"/>
                          </a:solidFill>
                          <a:latin typeface="Cambria" pitchFamily="18"/>
                        </a:rPr>
                        <a:t>: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pt-BR" sz="2000" u="none" strike="noStrike" dirty="0" smtClean="0">
                          <a:latin typeface="Calibri"/>
                        </a:rPr>
                        <a:t>50gsm </a:t>
                      </a:r>
                      <a:r>
                        <a:rPr lang="pt-BR" sz="2000" b="1" u="none" strike="noStrike" dirty="0">
                          <a:latin typeface="Calibri"/>
                        </a:rPr>
                        <a:t>PAPER</a:t>
                      </a:r>
                      <a:r>
                        <a:rPr lang="pt-BR" sz="2000" u="none" strike="noStrike" dirty="0">
                          <a:latin typeface="Calibri"/>
                        </a:rPr>
                        <a:t> + Ex + </a:t>
                      </a:r>
                      <a:r>
                        <a:rPr lang="pt-BR" sz="2000" b="1" u="none" strike="noStrike" dirty="0">
                          <a:latin typeface="Calibri"/>
                        </a:rPr>
                        <a:t>9FOIL</a:t>
                      </a:r>
                      <a:r>
                        <a:rPr lang="pt-BR" sz="2000" u="none" strike="noStrike" dirty="0">
                          <a:latin typeface="Calibri"/>
                        </a:rPr>
                        <a:t> + 50NPE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 anchor="b"/>
                </a:tc>
              </a:tr>
            </a:tbl>
          </a:graphicData>
        </a:graphic>
      </p:graphicFrame>
      <p:graphicFrame>
        <p:nvGraphicFramePr>
          <p:cNvPr id="4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038312"/>
              </p:ext>
            </p:extLst>
          </p:nvPr>
        </p:nvGraphicFramePr>
        <p:xfrm>
          <a:off x="487769" y="895962"/>
          <a:ext cx="5050701" cy="67987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45840"/>
                <a:gridCol w="4104861"/>
              </a:tblGrid>
              <a:tr h="447415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800" b="1" i="1" u="none" strike="noStrike" kern="1200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1. Milk </a:t>
                      </a:r>
                      <a:r>
                        <a:rPr lang="en-US" sz="1800" b="1" i="1" u="none" strike="noStrike" kern="120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Powder</a:t>
                      </a:r>
                      <a:r>
                        <a:rPr lang="en-US" sz="1800" b="0" i="1" kern="0" dirty="0">
                          <a:solidFill>
                            <a:srgbClr val="000000"/>
                          </a:solidFill>
                          <a:latin typeface="Cambria" pitchFamily="18"/>
                        </a:rPr>
                        <a:t>: 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200" u="none" strike="noStrike" dirty="0">
                          <a:latin typeface="Calibri"/>
                        </a:rPr>
                        <a:t>10CCPET</a:t>
                      </a:r>
                      <a:r>
                        <a:rPr lang="en-IN" sz="2000" u="none" strike="noStrike" dirty="0">
                          <a:latin typeface="Calibri"/>
                        </a:rPr>
                        <a:t> + Ex + 10MPET + 85NPE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12CCPET</a:t>
                      </a:r>
                      <a:r>
                        <a:rPr lang="en-IN" sz="20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+ 6.5µ Al foil + 40µ NPE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 anchor="b"/>
                </a:tc>
              </a:tr>
            </a:tbl>
          </a:graphicData>
        </a:graphic>
      </p:graphicFrame>
      <p:graphicFrame>
        <p:nvGraphicFramePr>
          <p:cNvPr id="5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598803"/>
              </p:ext>
            </p:extLst>
          </p:nvPr>
        </p:nvGraphicFramePr>
        <p:xfrm>
          <a:off x="528846" y="2499694"/>
          <a:ext cx="3363646" cy="6191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363646"/>
              </a:tblGrid>
              <a:tr h="457200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/>
                        <a:t>:</a:t>
                      </a:r>
                      <a:endParaRPr lang="en-IN" sz="2000" b="1" u="none" strike="noStrike" dirty="0"/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Extrusion Lamination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6" name="Picture 7"/>
          <p:cNvPicPr>
            <a:picLocks noChangeAspect="1"/>
          </p:cNvPicPr>
          <p:nvPr/>
        </p:nvPicPr>
        <p:blipFill>
          <a:blip r:embed="rId2"/>
          <a:srcRect l="8592" r="7852" b="-2074"/>
          <a:stretch>
            <a:fillRect/>
          </a:stretch>
        </p:blipFill>
        <p:spPr>
          <a:xfrm>
            <a:off x="8014106" y="1951663"/>
            <a:ext cx="1880521" cy="19206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445" y="204716"/>
            <a:ext cx="1869742" cy="16347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4" cstate="print"/>
          <a:srcRect l="22386" t="4283" r="21672" b="3738"/>
          <a:stretch>
            <a:fillRect/>
          </a:stretch>
        </p:blipFill>
        <p:spPr>
          <a:xfrm>
            <a:off x="6552329" y="204716"/>
            <a:ext cx="1390979" cy="1746947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323221"/>
              </p:ext>
            </p:extLst>
          </p:nvPr>
        </p:nvGraphicFramePr>
        <p:xfrm>
          <a:off x="504983" y="3330056"/>
          <a:ext cx="6359842" cy="32754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9842"/>
              </a:tblGrid>
              <a:tr h="38946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sng" strike="noStrike" dirty="0">
                          <a:effectLst/>
                        </a:rPr>
                        <a:t>POTENTIAL CUSTOMER NAME</a:t>
                      </a:r>
                      <a:endParaRPr lang="en-IN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SAMRAT NAMKEEN</a:t>
                      </a:r>
                      <a:endParaRPr lang="en-IN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KATE FOODS INDUSTRIES PVT LTD.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ANMOL  BISCUIT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DFM FOODS (CRAX)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HALDIRAM FOODS PVT LTD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RAVI FOODS PVT (DUKES INDIA)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PARLE AGRO INDIA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07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BIKAJI NAMKEEN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42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7123" y="294374"/>
            <a:ext cx="4417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4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   (Frozen Foods)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296552"/>
              </p:ext>
            </p:extLst>
          </p:nvPr>
        </p:nvGraphicFramePr>
        <p:xfrm>
          <a:off x="516530" y="1926637"/>
          <a:ext cx="3248816" cy="9239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248816"/>
              </a:tblGrid>
              <a:tr h="512325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u="none" strike="noStrike" dirty="0" smtClean="0">
                          <a:latin typeface="+mn-lt"/>
                        </a:rPr>
                        <a:t>:</a:t>
                      </a:r>
                      <a:endParaRPr lang="en-IN" sz="2000" u="none" strike="noStrike" dirty="0">
                        <a:latin typeface="+mn-lt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7Layer Blown</a:t>
                      </a:r>
                      <a:r>
                        <a:rPr lang="en-IN" sz="2000" u="none" strike="noStrike" baseline="0" dirty="0" smtClean="0">
                          <a:solidFill>
                            <a:srgbClr val="C00000"/>
                          </a:solidFill>
                          <a:latin typeface="+mn-lt"/>
                        </a:rPr>
                        <a:t> Film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Printing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graphicFrame>
        <p:nvGraphicFramePr>
          <p:cNvPr id="4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23807"/>
              </p:ext>
            </p:extLst>
          </p:nvPr>
        </p:nvGraphicFramePr>
        <p:xfrm>
          <a:off x="462851" y="986074"/>
          <a:ext cx="4897055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163794"/>
                <a:gridCol w="2733261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1" i="1" u="none" strike="noStrike" dirty="0" smtClean="0"/>
                        <a:t>Frozen Vegetable's, Snacks :</a:t>
                      </a:r>
                      <a:endParaRPr lang="en-IN" sz="20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/>
                </a:tc>
                <a:tc>
                  <a:txBody>
                    <a:bodyPr/>
                    <a:lstStyle/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u="none" strike="noStrike" dirty="0"/>
                        <a:t>10CCPET + 85NYPE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/>
                        <a:t>15BOPA + 85NPE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" t="12976" r="3522" b="11221"/>
          <a:stretch/>
        </p:blipFill>
        <p:spPr>
          <a:xfrm>
            <a:off x="7496536" y="294374"/>
            <a:ext cx="2370453" cy="2925458"/>
          </a:xfrm>
          <a:prstGeom prst="rect">
            <a:avLst/>
          </a:prstGeom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3"/>
          <a:srcRect l="13629" r="13482" b="5926"/>
          <a:stretch>
            <a:fillRect/>
          </a:stretch>
        </p:blipFill>
        <p:spPr>
          <a:xfrm>
            <a:off x="7496536" y="3528892"/>
            <a:ext cx="2790008" cy="2871907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463539"/>
              </p:ext>
            </p:extLst>
          </p:nvPr>
        </p:nvGraphicFramePr>
        <p:xfrm>
          <a:off x="546118" y="3415720"/>
          <a:ext cx="4334017" cy="26984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4017"/>
              </a:tblGrid>
              <a:tr h="44974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sng" strike="noStrike" dirty="0">
                          <a:effectLst/>
                        </a:rPr>
                        <a:t>POTENTIAL CUSTOMER NAME</a:t>
                      </a:r>
                      <a:endParaRPr lang="en-IN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74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ZINDAL FROZEN FOODS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74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ALLANA INDIA LTD.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74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MC CAIN FOODS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74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MOTHER DAIRY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974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AMUL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13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694" y="282507"/>
            <a:ext cx="57920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5  (Processed Milk Products)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541304"/>
              </p:ext>
            </p:extLst>
          </p:nvPr>
        </p:nvGraphicFramePr>
        <p:xfrm>
          <a:off x="544737" y="1831454"/>
          <a:ext cx="3375606" cy="12287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375606"/>
              </a:tblGrid>
              <a:tr h="457200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0" u="none" strike="noStrike" dirty="0" smtClean="0">
                          <a:latin typeface="+mj-lt"/>
                        </a:rPr>
                        <a:t>:</a:t>
                      </a:r>
                      <a:endParaRPr lang="en-IN" sz="2000" b="0" u="none" strike="noStrike" dirty="0">
                        <a:latin typeface="+mj-lt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7 Layer Blown Film</a:t>
                      </a:r>
                      <a:endParaRPr lang="en-IN" sz="2000" b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Printing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Solvent Base </a:t>
                      </a:r>
                      <a:r>
                        <a:rPr lang="en-IN" sz="2000" b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Lamination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graphicFrame>
        <p:nvGraphicFramePr>
          <p:cNvPr id="4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753293"/>
              </p:ext>
            </p:extLst>
          </p:nvPr>
        </p:nvGraphicFramePr>
        <p:xfrm>
          <a:off x="541250" y="985326"/>
          <a:ext cx="4489711" cy="38626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065582"/>
                <a:gridCol w="2424129"/>
              </a:tblGrid>
              <a:tr h="386266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1" i="1" u="none" strike="noStrike" dirty="0" err="1"/>
                        <a:t>Paneer</a:t>
                      </a:r>
                      <a:r>
                        <a:rPr lang="en-IN" sz="2000" b="1" i="1" u="none" strike="noStrike" baseline="0" dirty="0"/>
                        <a:t> </a:t>
                      </a:r>
                      <a:r>
                        <a:rPr lang="en-IN" sz="2000" b="1" i="1" u="none" strike="noStrike" baseline="0" dirty="0" smtClean="0"/>
                        <a:t>Packaging</a:t>
                      </a:r>
                      <a:endParaRPr lang="en-IN" sz="20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None/>
                        <a:tabLst/>
                      </a:pPr>
                      <a:r>
                        <a:rPr lang="en-IN" sz="2000" u="none" strike="noStrike" dirty="0"/>
                        <a:t>15BOPA + 85NYPE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b"/>
                </a:tc>
              </a:tr>
            </a:tbl>
          </a:graphicData>
        </a:graphic>
      </p:graphicFrame>
      <p:pic>
        <p:nvPicPr>
          <p:cNvPr id="5" name="Picture 13"/>
          <p:cNvPicPr>
            <a:picLocks noChangeAspect="1"/>
          </p:cNvPicPr>
          <p:nvPr/>
        </p:nvPicPr>
        <p:blipFill>
          <a:blip r:embed="rId2"/>
          <a:srcRect l="2658" t="27946" r="6123" b="31594"/>
          <a:stretch>
            <a:fillRect/>
          </a:stretch>
        </p:blipFill>
        <p:spPr>
          <a:xfrm>
            <a:off x="7879125" y="282507"/>
            <a:ext cx="2247514" cy="23483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4"/>
          <p:cNvPicPr>
            <a:picLocks noChangeAspect="1"/>
          </p:cNvPicPr>
          <p:nvPr/>
        </p:nvPicPr>
        <p:blipFill>
          <a:blip r:embed="rId3"/>
          <a:srcRect l="-2064" t="12638" r="-56" b="14619"/>
          <a:stretch>
            <a:fillRect/>
          </a:stretch>
        </p:blipFill>
        <p:spPr>
          <a:xfrm>
            <a:off x="7641255" y="3598913"/>
            <a:ext cx="2527107" cy="220138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731136"/>
              </p:ext>
            </p:extLst>
          </p:nvPr>
        </p:nvGraphicFramePr>
        <p:xfrm>
          <a:off x="559558" y="3598913"/>
          <a:ext cx="4204941" cy="2528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4941"/>
              </a:tblGrid>
              <a:tr h="42148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sng" strike="noStrike" dirty="0">
                          <a:effectLst/>
                        </a:rPr>
                        <a:t>POTENTIAL CUSTOMER NAME</a:t>
                      </a:r>
                      <a:endParaRPr lang="en-IN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148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MOTHER DAIRY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148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AMUL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148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VERKA 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148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SANCHI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1489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SARAS 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02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001" y="447261"/>
            <a:ext cx="5175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6 (Surface Printed Poly)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33740"/>
              </p:ext>
            </p:extLst>
          </p:nvPr>
        </p:nvGraphicFramePr>
        <p:xfrm>
          <a:off x="460729" y="2102085"/>
          <a:ext cx="2378554" cy="9239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378554"/>
              </a:tblGrid>
              <a:tr h="457200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u="none" strike="noStrike" dirty="0" smtClean="0"/>
                        <a:t>Key</a:t>
                      </a:r>
                      <a:r>
                        <a:rPr lang="en-IN" sz="2000" u="none" strike="noStrike" baseline="0" dirty="0" smtClean="0"/>
                        <a:t> Unique Process</a:t>
                      </a:r>
                      <a:r>
                        <a:rPr lang="en-IN" sz="2000" u="none" strike="noStrike" dirty="0" smtClean="0"/>
                        <a:t>:</a:t>
                      </a:r>
                    </a:p>
                    <a:p>
                      <a:pPr lvl="0" algn="l" fontAlgn="b"/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1. 7 Layer Blown Film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</a:endParaRPr>
                    </a:p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None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2. Printing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graphicFrame>
        <p:nvGraphicFramePr>
          <p:cNvPr id="4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13082"/>
              </p:ext>
            </p:extLst>
          </p:nvPr>
        </p:nvGraphicFramePr>
        <p:xfrm>
          <a:off x="475017" y="1091996"/>
          <a:ext cx="5264802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423471"/>
                <a:gridCol w="2841331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1800" b="1" i="1" u="none" strike="noStrike" dirty="0"/>
                        <a:t>Edible</a:t>
                      </a:r>
                      <a:r>
                        <a:rPr lang="en-IN" sz="1800" b="1" i="1" u="none" strike="noStrike" baseline="0" dirty="0"/>
                        <a:t> Oil, Processed Milk Products</a:t>
                      </a:r>
                      <a:r>
                        <a:rPr lang="en-IN" sz="1800" b="1" i="1" u="none" strike="noStrike" dirty="0"/>
                        <a:t> :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u="none" strike="noStrike" dirty="0"/>
                        <a:t>7</a:t>
                      </a:r>
                      <a:r>
                        <a:rPr lang="en-IN" sz="2000" u="none" strike="noStrike" baseline="0" dirty="0"/>
                        <a:t> Layer</a:t>
                      </a:r>
                      <a:r>
                        <a:rPr lang="en-IN" sz="2000" u="none" strike="noStrike" dirty="0"/>
                        <a:t> 120 NYPE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/>
                        <a:t>7</a:t>
                      </a:r>
                      <a:r>
                        <a:rPr lang="en-IN" sz="2000" u="none" strike="noStrike" baseline="0" dirty="0"/>
                        <a:t> Layer</a:t>
                      </a:r>
                      <a:r>
                        <a:rPr lang="en-IN" sz="2000" u="none" strike="noStrike" dirty="0"/>
                        <a:t> 80 </a:t>
                      </a:r>
                      <a:r>
                        <a:rPr lang="en-IN" sz="2000" u="none" strike="noStrike" dirty="0" smtClean="0"/>
                        <a:t>NYEVOH </a:t>
                      </a:r>
                      <a:r>
                        <a:rPr lang="en-IN" sz="2000" u="none" strike="noStrike" dirty="0"/>
                        <a:t>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b"/>
                </a:tc>
              </a:tr>
            </a:tbl>
          </a:graphicData>
        </a:graphic>
      </p:graphicFrame>
      <p:pic>
        <p:nvPicPr>
          <p:cNvPr id="5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81961" y="3654486"/>
            <a:ext cx="2396256" cy="29237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rcRect l="19334" t="9851" r="15778" b="5703"/>
          <a:stretch>
            <a:fillRect/>
          </a:stretch>
        </p:blipFill>
        <p:spPr>
          <a:xfrm>
            <a:off x="8227966" y="595114"/>
            <a:ext cx="3278503" cy="239374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220223"/>
              </p:ext>
            </p:extLst>
          </p:nvPr>
        </p:nvGraphicFramePr>
        <p:xfrm>
          <a:off x="478521" y="3654486"/>
          <a:ext cx="4265778" cy="24460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65778"/>
              </a:tblGrid>
              <a:tr h="4076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1" u="sng" strike="noStrike" dirty="0">
                          <a:effectLst/>
                        </a:rPr>
                        <a:t>POTENTIAL CUSTOMER NAME</a:t>
                      </a:r>
                      <a:endParaRPr lang="en-IN" sz="18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76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ADANI WILMAR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76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GOKUL OIL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76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GULAB OIL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76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N.K.PROTEINS 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76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ABIS EXPORTS (IB GROUP)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30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4418" y="460234"/>
            <a:ext cx="4008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7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  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(Paper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Foil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)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070386"/>
              </p:ext>
            </p:extLst>
          </p:nvPr>
        </p:nvGraphicFramePr>
        <p:xfrm>
          <a:off x="532671" y="2105561"/>
          <a:ext cx="4299106" cy="15335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4299106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>
                          <a:latin typeface="+mj-lt"/>
                        </a:rPr>
                        <a:t>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Lamination </a:t>
                      </a: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Coating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Printing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Lamination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Slitting</a:t>
                      </a: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graphicFrame>
        <p:nvGraphicFramePr>
          <p:cNvPr id="4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992489"/>
              </p:ext>
            </p:extLst>
          </p:nvPr>
        </p:nvGraphicFramePr>
        <p:xfrm>
          <a:off x="490146" y="1155494"/>
          <a:ext cx="4803376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030358"/>
                <a:gridCol w="2773018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1800" b="1" i="1" u="none" strike="noStrike" dirty="0"/>
                        <a:t>Pan</a:t>
                      </a:r>
                      <a:r>
                        <a:rPr lang="en-IN" sz="1800" b="1" i="1" u="none" strike="noStrike" baseline="0" dirty="0"/>
                        <a:t> Masala</a:t>
                      </a:r>
                      <a:r>
                        <a:rPr lang="en-IN" sz="1800" b="1" i="1" u="none" strike="noStrike" dirty="0"/>
                        <a:t> &amp; Tobacco Products: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b"/>
                      <a:r>
                        <a:rPr lang="en-IN" sz="2000" u="none" strike="noStrike" dirty="0"/>
                        <a:t>6.5FOIL + 40HSBK PAPER + 6.5FOIL + HSL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pic>
        <p:nvPicPr>
          <p:cNvPr id="5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883" y="3532969"/>
            <a:ext cx="2230118" cy="25539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3"/>
          <a:srcRect l="6719" t="3634" r="5912" b="3895"/>
          <a:stretch>
            <a:fillRect/>
          </a:stretch>
        </p:blipFill>
        <p:spPr>
          <a:xfrm>
            <a:off x="7948043" y="460233"/>
            <a:ext cx="2396959" cy="268860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592371"/>
              </p:ext>
            </p:extLst>
          </p:nvPr>
        </p:nvGraphicFramePr>
        <p:xfrm>
          <a:off x="577897" y="4016221"/>
          <a:ext cx="4252130" cy="2439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2130"/>
              </a:tblGrid>
              <a:tr h="406528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52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DS GROUP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52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MIRACLE GROUP OF COMPANIES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52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SHUDH PLUS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52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VIMAL GROUP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652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KOTHARI GROUP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5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8511" y="401534"/>
            <a:ext cx="234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8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387760"/>
              </p:ext>
            </p:extLst>
          </p:nvPr>
        </p:nvGraphicFramePr>
        <p:xfrm>
          <a:off x="804045" y="1139354"/>
          <a:ext cx="4852742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876022"/>
                <a:gridCol w="2976720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1" i="1" u="none" strike="noStrike" dirty="0">
                          <a:latin typeface="+mn-lt"/>
                        </a:rPr>
                        <a:t>Chocolate Wrapper Outer:</a:t>
                      </a:r>
                      <a:endParaRPr lang="en-IN" sz="2000" b="1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18BOPP + 12MPET + CS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30MBOPP + CS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97470"/>
              </p:ext>
            </p:extLst>
          </p:nvPr>
        </p:nvGraphicFramePr>
        <p:xfrm>
          <a:off x="856448" y="2123354"/>
          <a:ext cx="3283460" cy="12287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283460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>
                          <a:latin typeface="+mj-lt"/>
                        </a:rPr>
                        <a:t>:</a:t>
                      </a:r>
                      <a:endParaRPr lang="en-IN" sz="2000" b="1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Printing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Lamination </a:t>
                      </a:r>
                      <a:r>
                        <a:rPr lang="en-IN" sz="2000" b="0" i="0" u="none" strike="noStrike" dirty="0" err="1" smtClean="0">
                          <a:solidFill>
                            <a:srgbClr val="C00000"/>
                          </a:solidFill>
                          <a:latin typeface="+mj-lt"/>
                        </a:rPr>
                        <a:t>Combi</a:t>
                      </a: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 5000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Coating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11"/>
          <p:cNvPicPr>
            <a:picLocks noChangeAspect="1"/>
          </p:cNvPicPr>
          <p:nvPr/>
        </p:nvPicPr>
        <p:blipFill>
          <a:blip r:embed="rId2"/>
          <a:srcRect l="27492" r="28442" b="1616"/>
          <a:stretch>
            <a:fillRect/>
          </a:stretch>
        </p:blipFill>
        <p:spPr>
          <a:xfrm>
            <a:off x="7673750" y="4550598"/>
            <a:ext cx="1133061" cy="21042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466" y="2446335"/>
            <a:ext cx="1330373" cy="21042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 descr="G:\Presentations\DRupa Photos\filmreel dvd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987949" y="401534"/>
            <a:ext cx="2504661" cy="152851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642147"/>
              </p:ext>
            </p:extLst>
          </p:nvPr>
        </p:nvGraphicFramePr>
        <p:xfrm>
          <a:off x="874946" y="3831075"/>
          <a:ext cx="3951880" cy="2324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1880"/>
              </a:tblGrid>
              <a:tr h="387344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734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CADBURRY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734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NESTLE 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734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AMUL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734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SWEET WORLD GROUP 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7344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CHOCHOLICS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537" y="526882"/>
            <a:ext cx="234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9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256141"/>
              </p:ext>
            </p:extLst>
          </p:nvPr>
        </p:nvGraphicFramePr>
        <p:xfrm>
          <a:off x="473977" y="1276814"/>
          <a:ext cx="4522825" cy="61891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24860"/>
                <a:gridCol w="3597965"/>
              </a:tblGrid>
              <a:tr h="447415">
                <a:tc>
                  <a:txBody>
                    <a:bodyPr/>
                    <a:lstStyle/>
                    <a:p>
                      <a:pPr lvl="0" algn="l" fontAlgn="b"/>
                      <a:r>
                        <a:rPr lang="en-IN" sz="2000" b="1" i="1" u="none" strike="noStrike" dirty="0">
                          <a:latin typeface="Calibri"/>
                        </a:rPr>
                        <a:t>Shrink Sleeves:</a:t>
                      </a:r>
                      <a:endParaRPr lang="en-IN" sz="20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/>
                </a:tc>
                <a:tc>
                  <a:txBody>
                    <a:bodyPr/>
                    <a:lstStyle/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u="none" strike="noStrike" dirty="0" smtClean="0">
                          <a:latin typeface="Calibri"/>
                        </a:rPr>
                        <a:t>Printed </a:t>
                      </a:r>
                      <a:r>
                        <a:rPr lang="en-IN" sz="2000" u="none" strike="noStrike" dirty="0">
                          <a:latin typeface="Calibri"/>
                        </a:rPr>
                        <a:t>40µ Shrink PVC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latin typeface="Calibri"/>
                        </a:rPr>
                        <a:t>Printed </a:t>
                      </a:r>
                      <a:r>
                        <a:rPr lang="en-IN" sz="2000" u="none" strike="noStrike" dirty="0">
                          <a:latin typeface="Calibri"/>
                        </a:rPr>
                        <a:t>40µ Shrink PET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317" marR="9317" marT="9317" marB="0" anchor="b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370260"/>
              </p:ext>
            </p:extLst>
          </p:nvPr>
        </p:nvGraphicFramePr>
        <p:xfrm>
          <a:off x="473977" y="2395525"/>
          <a:ext cx="2436439" cy="9239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436439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IN" sz="20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1</a:t>
                      </a:r>
                      <a:r>
                        <a:rPr lang="en-IN" sz="200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. </a:t>
                      </a: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Printing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3. </a:t>
                      </a: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Seaming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2" t="11485" r="12522" b="11322"/>
          <a:stretch/>
        </p:blipFill>
        <p:spPr>
          <a:xfrm>
            <a:off x="7309049" y="2998160"/>
            <a:ext cx="2437553" cy="2024215"/>
          </a:xfrm>
          <a:prstGeom prst="rect">
            <a:avLst/>
          </a:prstGeom>
        </p:spPr>
      </p:pic>
      <p:pic>
        <p:nvPicPr>
          <p:cNvPr id="6" name="Picture 2" descr="https://www.huhtamaki.com/globalassets/flexible-packaging/pictures/products-750x500/shrink-sleeve---241---150.png"/>
          <p:cNvPicPr>
            <a:picLocks noChangeAspect="1"/>
          </p:cNvPicPr>
          <p:nvPr/>
        </p:nvPicPr>
        <p:blipFill>
          <a:blip r:embed="rId3"/>
          <a:srcRect l="7689" t="4067" r="4844" b="1933"/>
          <a:stretch>
            <a:fillRect/>
          </a:stretch>
        </p:blipFill>
        <p:spPr>
          <a:xfrm>
            <a:off x="7164358" y="499880"/>
            <a:ext cx="2930649" cy="194376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676028"/>
              </p:ext>
            </p:extLst>
          </p:nvPr>
        </p:nvGraphicFramePr>
        <p:xfrm>
          <a:off x="473976" y="3852448"/>
          <a:ext cx="4084375" cy="23299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4375"/>
              </a:tblGrid>
              <a:tr h="38833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833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PARLE AGRO INDIA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833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EMAMI LTD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833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RASNA INTERNATIONAL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833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DAVAT BEVERAGES PVT LTD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8833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COCA COLA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97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6483" y="351052"/>
            <a:ext cx="250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10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493218"/>
              </p:ext>
            </p:extLst>
          </p:nvPr>
        </p:nvGraphicFramePr>
        <p:xfrm>
          <a:off x="430747" y="1158011"/>
          <a:ext cx="3933454" cy="9237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575873"/>
                <a:gridCol w="2357581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1" i="1" u="none" strike="noStrike" dirty="0">
                          <a:latin typeface="+mn-lt"/>
                        </a:rPr>
                        <a:t>Chocolate Wrapper Inner:</a:t>
                      </a:r>
                      <a:endParaRPr lang="en-IN" sz="2000" b="1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 PAPER + 6.5FOIL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208556"/>
              </p:ext>
            </p:extLst>
          </p:nvPr>
        </p:nvGraphicFramePr>
        <p:xfrm>
          <a:off x="447923" y="2356060"/>
          <a:ext cx="2653460" cy="15335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653460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en-IN" sz="20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Lamination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Printing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Embossing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Slitting</a:t>
                      </a: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985" y="720384"/>
            <a:ext cx="2017643" cy="22415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3667" t="10023" r="4005" b="8141"/>
          <a:stretch>
            <a:fillRect/>
          </a:stretch>
        </p:blipFill>
        <p:spPr>
          <a:xfrm>
            <a:off x="7014950" y="3571161"/>
            <a:ext cx="2134320" cy="22614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4" cstate="print"/>
          <a:srcRect l="34" t="3876" r="1" b="16536"/>
          <a:stretch>
            <a:fillRect/>
          </a:stretch>
        </p:blipFill>
        <p:spPr>
          <a:xfrm>
            <a:off x="9740345" y="3571161"/>
            <a:ext cx="1887547" cy="2261432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673910"/>
              </p:ext>
            </p:extLst>
          </p:nvPr>
        </p:nvGraphicFramePr>
        <p:xfrm>
          <a:off x="462210" y="4276573"/>
          <a:ext cx="3999967" cy="2206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9967"/>
              </a:tblGrid>
              <a:tr h="355748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07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PARLE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07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NESTLE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07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MARS GROUP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07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HERSHEY'S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07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CADBURY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75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350" y="415181"/>
            <a:ext cx="5393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11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(Embossed Paper Foil)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794207"/>
              </p:ext>
            </p:extLst>
          </p:nvPr>
        </p:nvGraphicFramePr>
        <p:xfrm>
          <a:off x="396748" y="1084764"/>
          <a:ext cx="3735740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916879"/>
                <a:gridCol w="1818861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1800" b="1" i="1" u="none" strike="noStrike" dirty="0">
                          <a:latin typeface="+mn-lt"/>
                        </a:rPr>
                        <a:t>Cigarette Wrapper &amp; Gum Wrapper: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30POSTER PAPER FG  + 6.5FOIL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400783"/>
              </p:ext>
            </p:extLst>
          </p:nvPr>
        </p:nvGraphicFramePr>
        <p:xfrm>
          <a:off x="393192" y="2044600"/>
          <a:ext cx="3057729" cy="12287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057729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>
                          <a:latin typeface="+mj-lt"/>
                        </a:rPr>
                        <a:t>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Lamination </a:t>
                      </a:r>
                      <a:r>
                        <a:rPr lang="en-IN" sz="2000" b="0" i="0" u="none" strike="noStrike" dirty="0" err="1" smtClean="0">
                          <a:solidFill>
                            <a:srgbClr val="C00000"/>
                          </a:solidFill>
                          <a:latin typeface="+mj-lt"/>
                        </a:rPr>
                        <a:t>Combi</a:t>
                      </a: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 5000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Embossing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Slitting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 l="15380" t="3025" r="3981" b="13112"/>
          <a:stretch>
            <a:fillRect/>
          </a:stretch>
        </p:blipFill>
        <p:spPr>
          <a:xfrm>
            <a:off x="8265346" y="415181"/>
            <a:ext cx="2189628" cy="24970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0096" r="17583" b="4172"/>
          <a:stretch>
            <a:fillRect/>
          </a:stretch>
        </p:blipFill>
        <p:spPr>
          <a:xfrm>
            <a:off x="6549268" y="4063990"/>
            <a:ext cx="2267186" cy="23876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4"/>
          <a:srcRect l="2017" t="3621" r="550" b="6104"/>
          <a:stretch>
            <a:fillRect/>
          </a:stretch>
        </p:blipFill>
        <p:spPr>
          <a:xfrm>
            <a:off x="9574743" y="4063990"/>
            <a:ext cx="1998558" cy="238762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388238"/>
              </p:ext>
            </p:extLst>
          </p:nvPr>
        </p:nvGraphicFramePr>
        <p:xfrm>
          <a:off x="441418" y="3765584"/>
          <a:ext cx="3651630" cy="2116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1630"/>
              </a:tblGrid>
              <a:tr h="52915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1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ITC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1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GODFREY PHILLIPS INDIA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1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NESTLE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44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/>
          <p:cNvPicPr>
            <a:picLocks noChangeAspect="1"/>
          </p:cNvPicPr>
          <p:nvPr/>
        </p:nvPicPr>
        <p:blipFill>
          <a:blip r:embed="rId2"/>
          <a:srcRect l="14688" t="24882" r="10915" b="14059"/>
          <a:stretch>
            <a:fillRect/>
          </a:stretch>
        </p:blipFill>
        <p:spPr>
          <a:xfrm>
            <a:off x="8348573" y="2932090"/>
            <a:ext cx="1662700" cy="12168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Rectangle 1"/>
          <p:cNvSpPr/>
          <p:nvPr/>
        </p:nvSpPr>
        <p:spPr>
          <a:xfrm>
            <a:off x="502720" y="393100"/>
            <a:ext cx="250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12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195255"/>
              </p:ext>
            </p:extLst>
          </p:nvPr>
        </p:nvGraphicFramePr>
        <p:xfrm>
          <a:off x="588447" y="978962"/>
          <a:ext cx="3993250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580205"/>
                <a:gridCol w="1413045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1800" b="1" i="1" u="none" strike="noStrike" dirty="0"/>
                        <a:t>Thermoforming &amp; Vacuum Packaging: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rtl="0" fontAlgn="b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120µ</a:t>
                      </a:r>
                      <a:r>
                        <a:rPr lang="en-IN" sz="2000" b="0" i="0" u="none" strike="noStrike" baseline="0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 </a:t>
                      </a:r>
                      <a:r>
                        <a:rPr lang="en-IN" sz="2000" b="0" i="0" u="none" strike="noStrike" baseline="0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NYEVPE</a:t>
                      </a:r>
                    </a:p>
                    <a:p>
                      <a:pPr lvl="0" algn="l" rtl="0" fontAlgn="b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225 </a:t>
                      </a:r>
                      <a:r>
                        <a:rPr lang="en-IN" sz="2000" b="0" i="0" u="none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µNYEVPE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25283"/>
              </p:ext>
            </p:extLst>
          </p:nvPr>
        </p:nvGraphicFramePr>
        <p:xfrm>
          <a:off x="574160" y="2017690"/>
          <a:ext cx="2991813" cy="6191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991813"/>
              </a:tblGrid>
              <a:tr h="26233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>
                          <a:latin typeface="+mj-lt"/>
                        </a:rPr>
                        <a:t>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7 Layer Blown Film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18"/>
          <p:cNvPicPr>
            <a:picLocks noChangeAspect="1"/>
          </p:cNvPicPr>
          <p:nvPr/>
        </p:nvPicPr>
        <p:blipFill>
          <a:blip r:embed="rId3"/>
          <a:srcRect l="6042" t="11669" r="4343" b="17129"/>
          <a:stretch>
            <a:fillRect/>
          </a:stretch>
        </p:blipFill>
        <p:spPr>
          <a:xfrm>
            <a:off x="9582165" y="854765"/>
            <a:ext cx="1583528" cy="125323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3"/>
          <p:cNvPicPr>
            <a:picLocks noChangeAspect="1"/>
          </p:cNvPicPr>
          <p:nvPr/>
        </p:nvPicPr>
        <p:blipFill>
          <a:blip r:embed="rId4"/>
          <a:srcRect l="4367" t="23313" r="8202" b="28425"/>
          <a:stretch>
            <a:fillRect/>
          </a:stretch>
        </p:blipFill>
        <p:spPr>
          <a:xfrm>
            <a:off x="6898322" y="739607"/>
            <a:ext cx="1758905" cy="127808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611258"/>
              </p:ext>
            </p:extLst>
          </p:nvPr>
        </p:nvGraphicFramePr>
        <p:xfrm>
          <a:off x="574160" y="3111985"/>
          <a:ext cx="4181109" cy="17890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81109"/>
              </a:tblGrid>
              <a:tr h="447263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726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MOLVIZADAH SONS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726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RUSTOM FOODS PVT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7263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TRANS AGRO PVT. LTD.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25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8876" y="313918"/>
            <a:ext cx="250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13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482354"/>
              </p:ext>
            </p:extLst>
          </p:nvPr>
        </p:nvGraphicFramePr>
        <p:xfrm>
          <a:off x="773454" y="1144234"/>
          <a:ext cx="4499984" cy="9237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603230"/>
                <a:gridCol w="2896754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i="1" u="none" strike="noStrike" dirty="0" smtClean="0"/>
                        <a:t> </a:t>
                      </a:r>
                      <a:r>
                        <a:rPr lang="en-IN" sz="1800" b="1" i="1" u="none" strike="noStrike" dirty="0" smtClean="0"/>
                        <a:t>Easy Peel Film (Lidding Film):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12CTPET + 40NPE EPL</a:t>
                      </a:r>
                    </a:p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38AL FOIL + 40NPE EPL</a:t>
                      </a:r>
                    </a:p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38AL FOIL + EPL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028231"/>
              </p:ext>
            </p:extLst>
          </p:nvPr>
        </p:nvGraphicFramePr>
        <p:xfrm>
          <a:off x="809567" y="2413565"/>
          <a:ext cx="3273789" cy="9239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273789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/>
                        <a:t>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3 L Blown </a:t>
                      </a:r>
                      <a:r>
                        <a:rPr lang="en-IN" sz="2000" u="none" strike="noStrike" dirty="0">
                          <a:solidFill>
                            <a:srgbClr val="C00000"/>
                          </a:solidFill>
                        </a:rPr>
                        <a:t>Film </a:t>
                      </a:r>
                      <a:r>
                        <a:rPr lang="en-IN" sz="2000" u="none" strike="noStrike" dirty="0" smtClean="0">
                          <a:solidFill>
                            <a:srgbClr val="C00000"/>
                          </a:solidFill>
                        </a:rPr>
                        <a:t>Extrusion</a:t>
                      </a: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US" sz="2000" u="none" strike="noStrike" dirty="0" smtClean="0">
                          <a:solidFill>
                            <a:srgbClr val="C00000"/>
                          </a:solidFill>
                        </a:rPr>
                        <a:t>Coating</a:t>
                      </a:r>
                      <a:endParaRPr lang="en-IN" sz="2000" u="none" strike="noStrike" dirty="0">
                        <a:solidFill>
                          <a:srgbClr val="C00000"/>
                        </a:solidFill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14"/>
          <p:cNvPicPr>
            <a:picLocks noChangeAspect="1"/>
          </p:cNvPicPr>
          <p:nvPr/>
        </p:nvPicPr>
        <p:blipFill>
          <a:blip r:embed="rId2"/>
          <a:srcRect l="16406" t="18802" r="10244" b="12018"/>
          <a:stretch>
            <a:fillRect/>
          </a:stretch>
        </p:blipFill>
        <p:spPr>
          <a:xfrm>
            <a:off x="6890218" y="378831"/>
            <a:ext cx="1790642" cy="206248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860" y="2787206"/>
            <a:ext cx="2032389" cy="201578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l="17190" t="13440" r="17656" b="19202"/>
          <a:stretch>
            <a:fillRect/>
          </a:stretch>
        </p:blipFill>
        <p:spPr>
          <a:xfrm>
            <a:off x="6890218" y="4999682"/>
            <a:ext cx="1790642" cy="1298055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551073"/>
              </p:ext>
            </p:extLst>
          </p:nvPr>
        </p:nvGraphicFramePr>
        <p:xfrm>
          <a:off x="817251" y="3899879"/>
          <a:ext cx="3629360" cy="180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9360"/>
              </a:tblGrid>
              <a:tr h="451556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5155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KARNATAKA MILK FEDERATION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51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MILK MISTY DAIRY FOODS PVT LTD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51556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TELANGANA DAIRY CO-OP. FED.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59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6825" y="616929"/>
            <a:ext cx="250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14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972595"/>
              </p:ext>
            </p:extLst>
          </p:nvPr>
        </p:nvGraphicFramePr>
        <p:xfrm>
          <a:off x="473977" y="1342456"/>
          <a:ext cx="6119030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905216"/>
                <a:gridCol w="5213814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1800" b="1" i="1" u="none" strike="noStrike" dirty="0"/>
                        <a:t>Retort </a:t>
                      </a:r>
                      <a:r>
                        <a:rPr lang="en-IN" sz="1800" b="1" i="1" u="none" strike="noStrike" dirty="0" smtClean="0"/>
                        <a:t>Pouches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3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US" sz="2000" b="0" i="0" u="none" strike="noStrike" kern="0" cap="none" spc="0" baseline="0" dirty="0">
                          <a:solidFill>
                            <a:srgbClr val="000000"/>
                          </a:solidFill>
                          <a:uFillTx/>
                          <a:latin typeface="Cambria"/>
                          <a:ea typeface="Cambria"/>
                          <a:cs typeface="Cambria"/>
                        </a:rPr>
                        <a:t>12HR</a:t>
                      </a:r>
                      <a:r>
                        <a:rPr lang="en-US" sz="2000" b="0" i="0" u="none" strike="noStrike" kern="0" cap="none" spc="0" baseline="0" dirty="0">
                          <a:solidFill>
                            <a:srgbClr val="000000"/>
                          </a:solidFill>
                          <a:uFillTx/>
                          <a:latin typeface="Cambria" pitchFamily="18"/>
                          <a:ea typeface=""/>
                          <a:cs typeface=""/>
                        </a:rPr>
                        <a:t>PET + 09Al Foil + 15BOPA + </a:t>
                      </a:r>
                      <a:r>
                        <a:rPr lang="en-US" sz="2000" b="0" i="0" u="none" strike="noStrike" kern="0" cap="none" spc="0" baseline="0" dirty="0" smtClean="0">
                          <a:solidFill>
                            <a:srgbClr val="000000"/>
                          </a:solidFill>
                          <a:uFillTx/>
                          <a:latin typeface="Cambria" pitchFamily="18"/>
                          <a:ea typeface=""/>
                          <a:cs typeface=""/>
                        </a:rPr>
                        <a:t>70RCPP</a:t>
                      </a:r>
                      <a:endParaRPr lang="en-US" sz="2000" b="0" i="0" u="none" strike="noStrike" kern="0" cap="none" spc="0" baseline="0" dirty="0">
                        <a:solidFill>
                          <a:srgbClr val="000000"/>
                        </a:solidFill>
                        <a:uFillTx/>
                        <a:latin typeface="Cambria" pitchFamily="18"/>
                        <a:ea typeface=""/>
                        <a:cs typeface=""/>
                      </a:endParaRPr>
                    </a:p>
                    <a:p>
                      <a:pPr marL="457200" marR="0" lvl="0" indent="-457200" algn="l" defTabSz="9143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r>
                        <a:rPr lang="en-US" sz="2000" b="0" i="0" u="none" strike="noStrike" kern="0" cap="none" spc="0" baseline="0" dirty="0">
                          <a:solidFill>
                            <a:srgbClr val="000000"/>
                          </a:solidFill>
                          <a:uFillTx/>
                          <a:latin typeface="Cambria"/>
                          <a:ea typeface="Cambria"/>
                          <a:cs typeface="Cambria"/>
                        </a:rPr>
                        <a:t>13Alox</a:t>
                      </a:r>
                      <a:r>
                        <a:rPr lang="en-US" sz="2000" b="0" i="0" u="none" strike="noStrike" kern="0" cap="none" spc="0" baseline="0" dirty="0">
                          <a:solidFill>
                            <a:srgbClr val="000000"/>
                          </a:solidFill>
                          <a:uFillTx/>
                          <a:latin typeface="Cambria" pitchFamily="18"/>
                          <a:ea typeface=""/>
                          <a:cs typeface=""/>
                        </a:rPr>
                        <a:t>PET + 15BOPA + 70RCPP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837026"/>
              </p:ext>
            </p:extLst>
          </p:nvPr>
        </p:nvGraphicFramePr>
        <p:xfrm>
          <a:off x="473977" y="2508426"/>
          <a:ext cx="3460170" cy="15335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460170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/>
                        <a:t>: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C00000"/>
                          </a:solidFill>
                          <a:latin typeface="Calibri" pitchFamily="34"/>
                        </a:rPr>
                        <a:t>Printing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Lamination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Pouching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US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Dust Free Infra structure 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091" y="4548714"/>
            <a:ext cx="2037323" cy="1869743"/>
          </a:xfrm>
          <a:prstGeom prst="rect">
            <a:avLst/>
          </a:prstGeom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3"/>
          <a:srcRect l="16944" t="1" r="17487" b="2131"/>
          <a:stretch>
            <a:fillRect/>
          </a:stretch>
        </p:blipFill>
        <p:spPr>
          <a:xfrm>
            <a:off x="9248047" y="269332"/>
            <a:ext cx="2243367" cy="199202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" t="8923" r="6904" b="5811"/>
          <a:stretch/>
        </p:blipFill>
        <p:spPr>
          <a:xfrm>
            <a:off x="6825430" y="2300189"/>
            <a:ext cx="2095072" cy="224852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412023"/>
              </p:ext>
            </p:extLst>
          </p:nvPr>
        </p:nvGraphicFramePr>
        <p:xfrm>
          <a:off x="473977" y="4655242"/>
          <a:ext cx="4220853" cy="1763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0853"/>
              </a:tblGrid>
              <a:tr h="427881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511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HINDUSTAN UNILEVER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511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ADF FOODS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5111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CAPITAL FOODS PVT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0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34747"/>
              </p:ext>
            </p:extLst>
          </p:nvPr>
        </p:nvGraphicFramePr>
        <p:xfrm>
          <a:off x="460729" y="1041983"/>
          <a:ext cx="5106270" cy="9237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0131"/>
                <a:gridCol w="3896139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0" u="none" strike="noStrike" dirty="0"/>
                        <a:t> </a:t>
                      </a:r>
                      <a:r>
                        <a:rPr lang="en-IN" sz="1800" b="1" i="1" dirty="0">
                          <a:latin typeface="Calibri"/>
                        </a:rPr>
                        <a:t>PET Food </a:t>
                      </a:r>
                      <a:r>
                        <a:rPr lang="en-IN" sz="1800" b="1" i="1" dirty="0" smtClean="0">
                          <a:latin typeface="Calibri"/>
                        </a:rPr>
                        <a:t>Packaging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12CCPET + 80NPE</a:t>
                      </a:r>
                    </a:p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12CCPET + 10MPET + 55NPE</a:t>
                      </a:r>
                    </a:p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55NPE + 90WPE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226049"/>
              </p:ext>
            </p:extLst>
          </p:nvPr>
        </p:nvGraphicFramePr>
        <p:xfrm>
          <a:off x="484730" y="2292454"/>
          <a:ext cx="5065434" cy="9239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5065434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r>
                        <a:rPr lang="en-IN" sz="2000" b="1" u="none" strike="noStrike" dirty="0" smtClean="0"/>
                        <a:t>:</a:t>
                      </a:r>
                      <a:endParaRPr lang="en-IN" sz="2000" u="none" strike="noStrike" dirty="0"/>
                    </a:p>
                    <a:p>
                      <a:pPr marL="457200" marR="0" lvl="0" indent="-45720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Printing-Double Drying Hood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  <a:p>
                      <a:pPr marL="457200" marR="0" lvl="0" indent="-45720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Lamination </a:t>
                      </a:r>
                      <a:r>
                        <a:rPr lang="en-IN" sz="2000" b="0" i="0" u="none" strike="noStrike" dirty="0" err="1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Combi</a:t>
                      </a: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 5000</a:t>
                      </a:r>
                      <a:endParaRPr lang="en-IN" sz="2000" b="0" i="0" u="none" strike="noStrike" dirty="0">
                        <a:solidFill>
                          <a:srgbClr val="C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75001" y="429284"/>
            <a:ext cx="250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15</a:t>
            </a:r>
            <a:endParaRPr lang="en-IN" sz="2400" dirty="0">
              <a:solidFill>
                <a:srgbClr val="C00000"/>
              </a:solidFill>
            </a:endParaRPr>
          </a:p>
        </p:txBody>
      </p:sp>
      <p:pic>
        <p:nvPicPr>
          <p:cNvPr id="5" name="Picture 12"/>
          <p:cNvPicPr>
            <a:picLocks noChangeAspect="1"/>
          </p:cNvPicPr>
          <p:nvPr/>
        </p:nvPicPr>
        <p:blipFill>
          <a:blip r:embed="rId2"/>
          <a:srcRect l="24683" r="24563" b="2116"/>
          <a:stretch>
            <a:fillRect/>
          </a:stretch>
        </p:blipFill>
        <p:spPr>
          <a:xfrm>
            <a:off x="8153200" y="311229"/>
            <a:ext cx="2471308" cy="260939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55580"/>
              </p:ext>
            </p:extLst>
          </p:nvPr>
        </p:nvGraphicFramePr>
        <p:xfrm>
          <a:off x="503591" y="3955654"/>
          <a:ext cx="3906555" cy="21029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6555"/>
              </a:tblGrid>
              <a:tr h="525738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573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PEDIGREE 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573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CARGILL 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5738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ABIS EXPORT (IB GROUP)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200" y="3807726"/>
            <a:ext cx="2398808" cy="239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487" y="184497"/>
            <a:ext cx="2503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16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158405"/>
              </p:ext>
            </p:extLst>
          </p:nvPr>
        </p:nvGraphicFramePr>
        <p:xfrm>
          <a:off x="542215" y="1118931"/>
          <a:ext cx="4360999" cy="58845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972258"/>
                <a:gridCol w="2388741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0" u="none" strike="noStrike" dirty="0">
                          <a:latin typeface="+mj-lt"/>
                        </a:rPr>
                        <a:t> </a:t>
                      </a:r>
                      <a:r>
                        <a:rPr lang="en-IN" sz="1800" b="1" i="1" dirty="0" smtClean="0">
                          <a:latin typeface="+mn-lt"/>
                        </a:rPr>
                        <a:t>Coated Foil </a:t>
                      </a:r>
                    </a:p>
                    <a:p>
                      <a:pPr lvl="0" algn="l" rtl="0" fontAlgn="ctr"/>
                      <a:r>
                        <a:rPr lang="en-IN" sz="1800" b="1" i="1" dirty="0" smtClean="0">
                          <a:latin typeface="+mn-lt"/>
                        </a:rPr>
                        <a:t>(</a:t>
                      </a:r>
                      <a:r>
                        <a:rPr lang="en-IN" sz="1800" b="1" i="1" dirty="0" smtClean="0">
                          <a:latin typeface="+mj-lt"/>
                        </a:rPr>
                        <a:t>Cheese chip lets)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336" marR="9336" marT="933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">
                        <a:buNone/>
                      </a:pPr>
                      <a:r>
                        <a:rPr lang="en-IN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Coating </a:t>
                      </a: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+ 12FOIL+ HSL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537837"/>
              </p:ext>
            </p:extLst>
          </p:nvPr>
        </p:nvGraphicFramePr>
        <p:xfrm>
          <a:off x="542215" y="2369145"/>
          <a:ext cx="3634199" cy="6191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634199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endParaRPr lang="en-IN" sz="2000" b="0" i="0" u="none" strike="noStrike" dirty="0" smtClean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Lamination: </a:t>
                      </a:r>
                      <a:r>
                        <a:rPr lang="en-IN" sz="2000" b="0" i="0" u="none" strike="noStrike" dirty="0" err="1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Combi</a:t>
                      </a: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 5000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4264" t="-1" r="9038" b="1140"/>
          <a:stretch>
            <a:fillRect/>
          </a:stretch>
        </p:blipFill>
        <p:spPr>
          <a:xfrm>
            <a:off x="8050697" y="1604707"/>
            <a:ext cx="2902225" cy="298094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422554"/>
              </p:ext>
            </p:extLst>
          </p:nvPr>
        </p:nvGraphicFramePr>
        <p:xfrm>
          <a:off x="542214" y="3642754"/>
          <a:ext cx="3688591" cy="2375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8591"/>
              </a:tblGrid>
              <a:tr h="593977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939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AMUL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939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MOTHER DAIRY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9397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SONAI GROUP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39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4283" y="407176"/>
            <a:ext cx="8115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cs typeface="Tahoma" pitchFamily="2"/>
              </a:rPr>
              <a:t>Category Code: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17 </a:t>
            </a:r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(Key Unique Process: Extrusion Lamination)</a:t>
            </a:r>
            <a:endParaRPr lang="en-IN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262284"/>
              </p:ext>
            </p:extLst>
          </p:nvPr>
        </p:nvGraphicFramePr>
        <p:xfrm>
          <a:off x="604028" y="1103442"/>
          <a:ext cx="6104638" cy="6189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43566"/>
                <a:gridCol w="4861072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0" u="none" strike="noStrike" dirty="0"/>
                        <a:t> </a:t>
                      </a:r>
                      <a:r>
                        <a:rPr lang="en-IN" sz="1800" b="1" i="1" u="none" strike="noStrike" dirty="0" smtClean="0">
                          <a:latin typeface="+mn-lt"/>
                        </a:rPr>
                        <a:t>1. </a:t>
                      </a:r>
                      <a:r>
                        <a:rPr lang="en-IN" sz="1800" b="1" i="1" dirty="0" smtClean="0">
                          <a:latin typeface="+mn-lt"/>
                        </a:rPr>
                        <a:t>Tube </a:t>
                      </a:r>
                      <a:r>
                        <a:rPr lang="en-IN" sz="1800" b="1" i="1" dirty="0">
                          <a:latin typeface="+mn-lt"/>
                        </a:rPr>
                        <a:t>laminate 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457200" algn="l" rtl="0" fontAlgn="b">
                        <a:buAutoNum type="arabicPeriod"/>
                      </a:pPr>
                      <a:r>
                        <a:rPr lang="en-IN" sz="2000" b="0" i="0" u="sng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110NPE </a:t>
                      </a:r>
                      <a:r>
                        <a:rPr lang="en-IN" sz="2000" b="0" i="0" u="sng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+ </a:t>
                      </a:r>
                      <a:r>
                        <a:rPr lang="en-IN" sz="2000" b="0" i="0" u="sng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EX </a:t>
                      </a:r>
                      <a:r>
                        <a:rPr lang="en-IN" sz="2000" b="0" i="0" u="sng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+  9FOIL + </a:t>
                      </a:r>
                      <a:r>
                        <a:rPr lang="en-IN" sz="2000" b="0" i="0" u="sng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EX </a:t>
                      </a:r>
                      <a:r>
                        <a:rPr lang="en-IN" sz="2000" b="0" i="0" u="sng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+ </a:t>
                      </a:r>
                      <a:r>
                        <a:rPr lang="en-IN" sz="2000" b="0" i="0" u="sng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80NPE</a:t>
                      </a:r>
                    </a:p>
                    <a:p>
                      <a:pPr marL="457200" marR="0" lvl="0" indent="-4572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IN" sz="2000" b="0" i="0" u="sng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130WHPE + EX +  70EVOH + EX + 80NPE</a:t>
                      </a: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graphicFrame>
        <p:nvGraphicFramePr>
          <p:cNvPr id="4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863142"/>
              </p:ext>
            </p:extLst>
          </p:nvPr>
        </p:nvGraphicFramePr>
        <p:xfrm>
          <a:off x="659800" y="2214815"/>
          <a:ext cx="5400048" cy="92373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493348"/>
                <a:gridCol w="3906700"/>
              </a:tblGrid>
              <a:tr h="457364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u="none" strike="noStrike" dirty="0"/>
                        <a:t> </a:t>
                      </a:r>
                      <a:r>
                        <a:rPr lang="en-IN" sz="1800" b="1" u="none" strike="noStrike" dirty="0" smtClean="0"/>
                        <a:t>2.</a:t>
                      </a:r>
                    </a:p>
                    <a:p>
                      <a:pPr lvl="0" algn="l" rtl="0" fontAlgn="ctr"/>
                      <a:r>
                        <a:rPr lang="en-IN" sz="1800" b="1" i="1" dirty="0" smtClean="0">
                          <a:latin typeface="Calibri"/>
                        </a:rPr>
                        <a:t>Contraceptive</a:t>
                      </a:r>
                      <a:r>
                        <a:rPr lang="en-IN" sz="1800" b="1" i="1" baseline="0" dirty="0" smtClean="0">
                          <a:latin typeface="Calibri"/>
                        </a:rPr>
                        <a:t> </a:t>
                      </a:r>
                      <a:r>
                        <a:rPr lang="en-IN" sz="1800" b="1" i="1" dirty="0" smtClean="0">
                          <a:latin typeface="Calibri"/>
                        </a:rPr>
                        <a:t>Packaging</a:t>
                      </a:r>
                      <a:r>
                        <a:rPr lang="en-IN" sz="1800" b="1" i="1" dirty="0">
                          <a:latin typeface="Calibri"/>
                        </a:rPr>
                        <a:t>:</a:t>
                      </a:r>
                      <a:endParaRPr lang="en-IN" sz="18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14350" lvl="0" indent="-514350" algn="l" rtl="0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12CC PET + </a:t>
                      </a:r>
                      <a:r>
                        <a:rPr lang="en-IN" sz="2000" b="0" i="0" u="none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EX </a:t>
                      </a: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+  9FOIL + </a:t>
                      </a:r>
                      <a:r>
                        <a:rPr lang="en-IN" sz="2000" b="0" i="0" u="none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EX SUR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  <a:p>
                      <a:pPr marL="514350" marR="0" lvl="0" indent="-51435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AutoNum type="arabicPeriod"/>
                        <a:tabLst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40gsm GLASSIN PAPER + </a:t>
                      </a:r>
                      <a:r>
                        <a:rPr lang="en-IN" sz="2000" b="0" i="0" u="none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EX </a:t>
                      </a: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+  9FOIL + </a:t>
                      </a:r>
                      <a:r>
                        <a:rPr lang="en-IN" sz="2000" b="0" i="0" u="none" strike="noStrike" dirty="0" smtClean="0">
                          <a:solidFill>
                            <a:srgbClr val="000000"/>
                          </a:solidFill>
                          <a:latin typeface="Calibri" pitchFamily="34"/>
                        </a:rPr>
                        <a:t>EX SUR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ctr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8" t="1" r="25619" b="-3016"/>
          <a:stretch/>
        </p:blipFill>
        <p:spPr>
          <a:xfrm>
            <a:off x="7896731" y="817633"/>
            <a:ext cx="1933068" cy="1775960"/>
          </a:xfrm>
          <a:prstGeom prst="rect">
            <a:avLst/>
          </a:prstGeom>
        </p:spPr>
      </p:pic>
      <p:pic>
        <p:nvPicPr>
          <p:cNvPr id="6" name="Picture 10"/>
          <p:cNvPicPr>
            <a:picLocks noChangeAspect="1"/>
          </p:cNvPicPr>
          <p:nvPr/>
        </p:nvPicPr>
        <p:blipFill>
          <a:blip r:embed="rId3"/>
          <a:srcRect l="22461" t="-1" r="18732" b="253"/>
          <a:stretch>
            <a:fillRect/>
          </a:stretch>
        </p:blipFill>
        <p:spPr>
          <a:xfrm>
            <a:off x="10474436" y="817633"/>
            <a:ext cx="1398477" cy="16541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6" t="3768" r="13959" b="4423"/>
          <a:stretch/>
        </p:blipFill>
        <p:spPr>
          <a:xfrm>
            <a:off x="7896731" y="4175366"/>
            <a:ext cx="1591229" cy="1304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rcRect l="18397" t="19116" r="13796" b="7441"/>
          <a:stretch>
            <a:fillRect/>
          </a:stretch>
        </p:blipFill>
        <p:spPr>
          <a:xfrm>
            <a:off x="10474436" y="3997399"/>
            <a:ext cx="1499338" cy="1482184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875371"/>
              </p:ext>
            </p:extLst>
          </p:nvPr>
        </p:nvGraphicFramePr>
        <p:xfrm>
          <a:off x="689351" y="3881439"/>
          <a:ext cx="4125536" cy="2547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5536"/>
              </a:tblGrid>
              <a:tr h="509587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0958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EMAMI LTD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0958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HINDUSTAN UNILEVER LTD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0958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PATANJALI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09587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MANKIND PHARMA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37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3002" y="429696"/>
            <a:ext cx="2787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smtClean="0">
                <a:solidFill>
                  <a:srgbClr val="C00000"/>
                </a:solidFill>
                <a:cs typeface="Tahoma" pitchFamily="2"/>
              </a:rPr>
              <a:t>Category Code: 18</a:t>
            </a:r>
            <a:endParaRPr lang="en-IN" sz="2400" dirty="0"/>
          </a:p>
        </p:txBody>
      </p:sp>
      <p:graphicFrame>
        <p:nvGraphicFramePr>
          <p:cNvPr id="3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511797"/>
              </p:ext>
            </p:extLst>
          </p:nvPr>
        </p:nvGraphicFramePr>
        <p:xfrm>
          <a:off x="612690" y="1071054"/>
          <a:ext cx="4489711" cy="386266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065582"/>
                <a:gridCol w="2424129"/>
              </a:tblGrid>
              <a:tr h="386266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en-IN" sz="2000" b="1" i="1" u="none" strike="noStrike" baseline="0" dirty="0" smtClean="0"/>
                        <a:t>Bulk Packaging</a:t>
                      </a:r>
                      <a:endParaRPr lang="en-IN" sz="2000" b="1" i="1" u="none" strike="noStrike" dirty="0">
                        <a:solidFill>
                          <a:srgbClr val="000000"/>
                        </a:solidFill>
                        <a:latin typeface="Cambria" pitchFamily="18"/>
                      </a:endParaRPr>
                    </a:p>
                  </a:txBody>
                  <a:tcPr marL="9336" marR="9336" marT="9336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None/>
                        <a:tabLst/>
                      </a:pPr>
                      <a:r>
                        <a:rPr lang="en-IN" sz="2000" u="none" strike="noStrike" dirty="0" smtClean="0"/>
                        <a:t>  40</a:t>
                      </a:r>
                      <a:r>
                        <a:rPr lang="en-IN" sz="2000" u="none" strike="noStrike" baseline="0" dirty="0" smtClean="0"/>
                        <a:t> LDPE</a:t>
                      </a:r>
                      <a:r>
                        <a:rPr lang="en-IN" sz="2000" u="none" strike="noStrike" dirty="0" smtClean="0"/>
                        <a:t> </a:t>
                      </a:r>
                      <a:r>
                        <a:rPr lang="en-IN" sz="2000" u="none" strike="noStrike" dirty="0"/>
                        <a:t>+ </a:t>
                      </a:r>
                      <a:r>
                        <a:rPr lang="en-IN" sz="2000" u="none" strike="noStrike" dirty="0" smtClean="0"/>
                        <a:t>110</a:t>
                      </a:r>
                      <a:r>
                        <a:rPr lang="en-IN" sz="2000" u="none" strike="noStrike" baseline="0" dirty="0" smtClean="0"/>
                        <a:t> LD</a:t>
                      </a:r>
                      <a:r>
                        <a:rPr lang="en-IN" sz="2000" u="none" strike="noStrike" dirty="0" smtClean="0"/>
                        <a:t>PE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336" marR="9336" marT="9336" marB="0" anchor="b"/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634433"/>
              </p:ext>
            </p:extLst>
          </p:nvPr>
        </p:nvGraphicFramePr>
        <p:xfrm>
          <a:off x="613018" y="1869084"/>
          <a:ext cx="3634199" cy="92392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3634199"/>
              </a:tblGrid>
              <a:tr h="495303">
                <a:tc>
                  <a:txBody>
                    <a:bodyPr/>
                    <a:lstStyle/>
                    <a:p>
                      <a:pPr marL="0" marR="0" lvl="0" indent="0" algn="l" defTabSz="914400" rtl="0" fontAlgn="b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2000" b="1" u="none" strike="noStrike" dirty="0" smtClean="0"/>
                        <a:t>Key Unique</a:t>
                      </a:r>
                      <a:r>
                        <a:rPr lang="en-IN" sz="2000" b="1" u="none" strike="noStrike" baseline="0" dirty="0" smtClean="0"/>
                        <a:t> Process</a:t>
                      </a:r>
                      <a:endParaRPr lang="en-IN" sz="2000" b="0" i="0" u="none" strike="noStrike" dirty="0" smtClean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Lamination: </a:t>
                      </a:r>
                      <a:r>
                        <a:rPr lang="en-IN" sz="2000" b="0" i="0" u="none" strike="noStrike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PE</a:t>
                      </a:r>
                      <a:r>
                        <a:rPr lang="en-IN" sz="2000" b="0" i="0" u="none" strike="noStrike" baseline="0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 + PE</a:t>
                      </a:r>
                    </a:p>
                    <a:p>
                      <a:pPr marL="514350" lvl="0" indent="-514350" algn="l" fontAlgn="b">
                        <a:buSzPct val="100000"/>
                        <a:buAutoNum type="arabicPeriod"/>
                      </a:pPr>
                      <a:r>
                        <a:rPr lang="en-US" sz="2000" b="0" i="0" u="none" strike="noStrike" baseline="0" dirty="0" smtClean="0">
                          <a:solidFill>
                            <a:srgbClr val="C00000"/>
                          </a:solidFill>
                          <a:latin typeface="Calibri" pitchFamily="34"/>
                        </a:rPr>
                        <a:t>Surface Printing 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latin typeface="Calibri" pitchFamily="34"/>
                      </a:endParaRPr>
                    </a:p>
                  </a:txBody>
                  <a:tcPr marL="9528" marR="9528" marT="9528" marB="0" anchor="b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323" y="1370528"/>
            <a:ext cx="2759663" cy="3816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1" y="1370529"/>
            <a:ext cx="2914649" cy="3816413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073325"/>
              </p:ext>
            </p:extLst>
          </p:nvPr>
        </p:nvGraphicFramePr>
        <p:xfrm>
          <a:off x="613017" y="3567904"/>
          <a:ext cx="3658945" cy="2118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8945"/>
              </a:tblGrid>
              <a:tr h="529630">
                <a:tc>
                  <a:txBody>
                    <a:bodyPr/>
                    <a:lstStyle/>
                    <a:p>
                      <a:pPr algn="l" fontAlgn="b"/>
                      <a:r>
                        <a:rPr lang="en-IN" sz="2000" b="1" u="sng" strike="noStrike" dirty="0">
                          <a:effectLst/>
                        </a:rPr>
                        <a:t>POTENTIAL CUSTOMER NAME</a:t>
                      </a:r>
                      <a:endParaRPr lang="en-IN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6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OLAM AGRO - NIGERIA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6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ANMOL FEEDS PVT. LTD.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2963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BAGADIYA BROTHERS PVT.LTD.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33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1188" y="2967334"/>
            <a:ext cx="42684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</a:t>
            </a:r>
            <a:r>
              <a:rPr lang="en-US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54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You</a:t>
            </a:r>
            <a:endParaRPr lang="en-US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67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823</Words>
  <Application>Microsoft Office PowerPoint</Application>
  <PresentationFormat>Widescreen</PresentationFormat>
  <Paragraphs>227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Rajesh Modhvadia</dc:creator>
  <cp:lastModifiedBy>Rajesh Modhvadia</cp:lastModifiedBy>
  <cp:revision>55</cp:revision>
  <dcterms:created xsi:type="dcterms:W3CDTF">2022-03-07T11:48:22Z</dcterms:created>
  <dcterms:modified xsi:type="dcterms:W3CDTF">2022-03-07T16:23:34Z</dcterms:modified>
</cp:coreProperties>
</file>